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99" r:id="rId2"/>
    <p:sldId id="29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9FD"/>
    <a:srgbClr val="F6ECE2"/>
    <a:srgbClr val="E9D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19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E9AC2EF0-F75C-4DD5-88EB-808650C153B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A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56CC62B0-EC97-4EBC-B387-C69E23C729B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4024912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A9228-D174-44FC-A965-0360062BDDC7}" type="slidenum">
              <a:rPr lang="ar-AE" smtClean="0"/>
              <a:t>2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082430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772585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84352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40021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10290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96484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491323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4205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89813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07577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93595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7688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8DFD9-772C-4043-A8D6-EC2D14F3A3CE}" type="datetimeFigureOut">
              <a:rPr lang="ar-AE" smtClean="0"/>
              <a:t>13/07/1442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2AEC4-4C4B-4E40-ABB3-7A43400DD19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33758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E100F5-FC46-47F3-A1D1-F791F4539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506" y="5661094"/>
            <a:ext cx="756194" cy="9443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07AD48-6B63-4060-A5F3-9972B6D620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9" r="22097" b="4103"/>
          <a:stretch/>
        </p:blipFill>
        <p:spPr>
          <a:xfrm flipH="1">
            <a:off x="732739" y="6957595"/>
            <a:ext cx="612449" cy="9473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0F5605-5775-4F0F-B087-8FD1B71CA7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80" y="8507836"/>
            <a:ext cx="945880" cy="9458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3DF108-6171-41B6-89A2-50CC20931B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0400" b="22760"/>
          <a:stretch/>
        </p:blipFill>
        <p:spPr>
          <a:xfrm>
            <a:off x="650083" y="2983054"/>
            <a:ext cx="945879" cy="5688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83F753-15BD-494F-8473-30FF4EB058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5" t="10660" r="20800" b="27348"/>
          <a:stretch/>
        </p:blipFill>
        <p:spPr>
          <a:xfrm>
            <a:off x="751840" y="4247543"/>
            <a:ext cx="612449" cy="1022334"/>
          </a:xfrm>
          <a:prstGeom prst="rect">
            <a:avLst/>
          </a:prstGeom>
        </p:spPr>
      </p:pic>
      <p:sp>
        <p:nvSpPr>
          <p:cNvPr id="8" name="Hexagon 7">
            <a:extLst>
              <a:ext uri="{FF2B5EF4-FFF2-40B4-BE49-F238E27FC236}">
                <a16:creationId xmlns:a16="http://schemas.microsoft.com/office/drawing/2014/main" id="{4D1303C3-B254-4D0F-A30F-94D8E04C9535}"/>
              </a:ext>
            </a:extLst>
          </p:cNvPr>
          <p:cNvSpPr/>
          <p:nvPr/>
        </p:nvSpPr>
        <p:spPr>
          <a:xfrm>
            <a:off x="4020207" y="2712530"/>
            <a:ext cx="2531020" cy="1152128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AE" sz="2000" b="1">
                <a:solidFill>
                  <a:schemeClr val="tx1"/>
                </a:solidFill>
              </a:rPr>
              <a:t>ترسيخ إيمان المؤمن بوحدانية الله </a:t>
            </a:r>
            <a:endParaRPr lang="ar-AE" sz="2000" b="1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37CB9E-6427-4648-9C33-6A8F41CE6E34}"/>
              </a:ext>
            </a:extLst>
          </p:cNvPr>
          <p:cNvSpPr/>
          <p:nvPr/>
        </p:nvSpPr>
        <p:spPr>
          <a:xfrm>
            <a:off x="412019" y="2206736"/>
            <a:ext cx="605184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4- صل بين ثمرات التفكر والصورة المناسبة لها فيما يلي  : </a:t>
            </a:r>
            <a:endParaRPr lang="ar-AE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78E147FC-8F48-4A65-A46F-E33104FCE1B4}"/>
              </a:ext>
            </a:extLst>
          </p:cNvPr>
          <p:cNvSpPr/>
          <p:nvPr/>
        </p:nvSpPr>
        <p:spPr>
          <a:xfrm>
            <a:off x="4020207" y="8187386"/>
            <a:ext cx="2531020" cy="1152128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2000" b="1" dirty="0">
                <a:solidFill>
                  <a:schemeClr val="tx1"/>
                </a:solidFill>
              </a:rPr>
              <a:t> خشية الله عز وجل</a:t>
            </a:r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242098CE-6D21-465A-8E33-76297FAEEE88}"/>
              </a:ext>
            </a:extLst>
          </p:cNvPr>
          <p:cNvSpPr/>
          <p:nvPr/>
        </p:nvSpPr>
        <p:spPr>
          <a:xfrm>
            <a:off x="4020207" y="5453269"/>
            <a:ext cx="2531020" cy="1152128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2000" b="1" dirty="0">
                <a:solidFill>
                  <a:schemeClr val="tx1"/>
                </a:solidFill>
              </a:rPr>
              <a:t> الاستمتاع بجمال الكون </a:t>
            </a:r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AE103085-55CD-44A1-8D58-B0AFE045EC35}"/>
              </a:ext>
            </a:extLst>
          </p:cNvPr>
          <p:cNvSpPr/>
          <p:nvPr/>
        </p:nvSpPr>
        <p:spPr>
          <a:xfrm>
            <a:off x="4020207" y="4077348"/>
            <a:ext cx="2531020" cy="1152128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AE" sz="2000" b="1" dirty="0">
                <a:solidFill>
                  <a:schemeClr val="tx1"/>
                </a:solidFill>
              </a:rPr>
              <a:t>اكتساب الحكمة فيفكر بعواقب الأمور </a:t>
            </a:r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9EFB90F9-6201-4018-829D-490466FA939B}"/>
              </a:ext>
            </a:extLst>
          </p:cNvPr>
          <p:cNvSpPr/>
          <p:nvPr/>
        </p:nvSpPr>
        <p:spPr>
          <a:xfrm>
            <a:off x="4020207" y="6811476"/>
            <a:ext cx="2531020" cy="1152128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2000" b="1" dirty="0">
                <a:solidFill>
                  <a:schemeClr val="tx1"/>
                </a:solidFill>
              </a:rPr>
              <a:t> التقدم العلمي في كافة مجالات الحياة 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038769-DD09-4DA3-92F5-34BF41B1E2F0}"/>
              </a:ext>
            </a:extLst>
          </p:cNvPr>
          <p:cNvSpPr txBox="1">
            <a:spLocks/>
          </p:cNvSpPr>
          <p:nvPr/>
        </p:nvSpPr>
        <p:spPr>
          <a:xfrm>
            <a:off x="2393592" y="154236"/>
            <a:ext cx="3430982" cy="360040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AE" sz="1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ورقة عمل : </a:t>
            </a:r>
            <a:r>
              <a:rPr lang="ar-AE" sz="18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التفكر في الإسلام  </a:t>
            </a:r>
            <a:r>
              <a:rPr lang="ar-AE" sz="1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  <a:t>(2)</a:t>
            </a:r>
            <a:r>
              <a:rPr lang="ar-AE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EED8457C-8230-4E6E-9899-6E3B36DFF2EE}"/>
              </a:ext>
            </a:extLst>
          </p:cNvPr>
          <p:cNvSpPr/>
          <p:nvPr/>
        </p:nvSpPr>
        <p:spPr>
          <a:xfrm>
            <a:off x="5837273" y="72645"/>
            <a:ext cx="561781" cy="523221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2</a:t>
            </a:r>
            <a:endParaRPr lang="ar-AE" sz="2000" b="1" dirty="0">
              <a:solidFill>
                <a:srgbClr val="C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80759E-1428-47EE-88C8-EE38BEA91B87}"/>
              </a:ext>
            </a:extLst>
          </p:cNvPr>
          <p:cNvSpPr/>
          <p:nvPr/>
        </p:nvSpPr>
        <p:spPr>
          <a:xfrm>
            <a:off x="281565" y="41732"/>
            <a:ext cx="1994263" cy="675624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dirty="0">
                <a:solidFill>
                  <a:srgbClr val="C00000"/>
                </a:solidFill>
              </a:rPr>
              <a:t>الاسم : </a:t>
            </a:r>
            <a:r>
              <a:rPr lang="ar-AE" sz="1000" dirty="0">
                <a:solidFill>
                  <a:schemeClr val="tx1"/>
                </a:solidFill>
              </a:rPr>
              <a:t>..................................</a:t>
            </a:r>
            <a:r>
              <a:rPr lang="ar-AE" dirty="0">
                <a:solidFill>
                  <a:srgbClr val="C00000"/>
                </a:solidFill>
              </a:rPr>
              <a:t> </a:t>
            </a:r>
          </a:p>
          <a:p>
            <a:pPr algn="r" rtl="1"/>
            <a:r>
              <a:rPr lang="ar-AE" dirty="0">
                <a:solidFill>
                  <a:srgbClr val="C00000"/>
                </a:solidFill>
              </a:rPr>
              <a:t>الشعبة </a:t>
            </a:r>
            <a:r>
              <a:rPr lang="ar-AE" sz="1000" dirty="0">
                <a:solidFill>
                  <a:schemeClr val="tx1"/>
                </a:solidFill>
              </a:rPr>
              <a:t>:..................................</a:t>
            </a:r>
            <a:endParaRPr lang="ar-AE" dirty="0">
              <a:solidFill>
                <a:schemeClr val="tx1"/>
              </a:solidFill>
            </a:endParaRPr>
          </a:p>
        </p:txBody>
      </p:sp>
      <p:sp>
        <p:nvSpPr>
          <p:cNvPr id="17" name="Rounded Rectangle 3">
            <a:extLst>
              <a:ext uri="{FF2B5EF4-FFF2-40B4-BE49-F238E27FC236}">
                <a16:creationId xmlns:a16="http://schemas.microsoft.com/office/drawing/2014/main" id="{502BE858-D98E-446E-A000-2B304127B02E}"/>
              </a:ext>
            </a:extLst>
          </p:cNvPr>
          <p:cNvSpPr/>
          <p:nvPr/>
        </p:nvSpPr>
        <p:spPr>
          <a:xfrm>
            <a:off x="256710" y="856931"/>
            <a:ext cx="6344580" cy="123165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r" rtl="1"/>
            <a:r>
              <a:rPr lang="ar-AE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 الدّرس :</a:t>
            </a:r>
            <a:endParaRPr lang="ar-AE" dirty="0">
              <a:solidFill>
                <a:schemeClr val="tx1"/>
              </a:solidFill>
            </a:endParaRPr>
          </a:p>
          <a:p>
            <a:pPr marL="342900" indent="-342900" algn="r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ar-AE" sz="1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أن يبين ثمرات التفكر في آيات الله .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r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ar-AE" sz="1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أن يربط بين تنمية التفكر والرقي الحضاري في المجتمع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88BD4D9-CDDA-470C-A4D5-9BBE65700A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835" y="984631"/>
            <a:ext cx="1083537" cy="10432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B9739A7-9F46-4C8E-A9CB-7DDF1B1D0B4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792" y="1097253"/>
            <a:ext cx="648072" cy="65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823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1D8B190-C7DE-475E-BA70-3107EDC62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37660">
            <a:off x="630281" y="5821435"/>
            <a:ext cx="5585920" cy="37263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C6FF57CB-CE5F-41E5-A70A-73BA5DD18A20}"/>
              </a:ext>
            </a:extLst>
          </p:cNvPr>
          <p:cNvSpPr/>
          <p:nvPr/>
        </p:nvSpPr>
        <p:spPr>
          <a:xfrm>
            <a:off x="412019" y="127214"/>
            <a:ext cx="6051845" cy="677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5- </a:t>
            </a:r>
            <a:r>
              <a:rPr lang="ar-AE" sz="2000" b="1" dirty="0">
                <a:solidFill>
                  <a:srgbClr val="C00000"/>
                </a:solidFill>
              </a:rPr>
              <a:t>س/ </a:t>
            </a:r>
            <a:r>
              <a:rPr lang="ar-AE" b="1" dirty="0">
                <a:solidFill>
                  <a:srgbClr val="C00000"/>
                </a:solidFill>
              </a:rPr>
              <a:t>استنتج   العلاقة بين التفكر والرقي الحضاري من خلال  وضع الكلمة المناسبة في المكان المناسب لها فيما يلي : </a:t>
            </a:r>
            <a:endParaRPr lang="ar-A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9AD201-281F-4911-A34B-79ECC68E72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4058" t="-10466" r="-20941" b="-6523"/>
          <a:stretch/>
        </p:blipFill>
        <p:spPr>
          <a:xfrm>
            <a:off x="887125" y="1092801"/>
            <a:ext cx="5202620" cy="293684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A9A6514-EC47-412C-9953-2C9791534009}"/>
              </a:ext>
            </a:extLst>
          </p:cNvPr>
          <p:cNvSpPr/>
          <p:nvPr/>
        </p:nvSpPr>
        <p:spPr>
          <a:xfrm>
            <a:off x="1113753" y="5925497"/>
            <a:ext cx="47493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AE" sz="2800" b="1" dirty="0"/>
              <a:t>التفكر أساس  </a:t>
            </a:r>
            <a:r>
              <a:rPr lang="ar-AE" sz="1400" dirty="0"/>
              <a:t>.................................</a:t>
            </a:r>
          </a:p>
          <a:p>
            <a:pPr algn="ctr" rtl="1"/>
            <a:r>
              <a:rPr lang="ar-AE" sz="500" dirty="0"/>
              <a:t> </a:t>
            </a:r>
            <a:r>
              <a:rPr lang="ar-AE" sz="1000" b="1" dirty="0"/>
              <a:t> </a:t>
            </a:r>
          </a:p>
          <a:p>
            <a:pPr algn="ctr" rtl="1"/>
            <a:r>
              <a:rPr lang="ar-AE" sz="2800" b="1" dirty="0"/>
              <a:t>فكل اختراع أو إبداع بدايته </a:t>
            </a:r>
            <a:r>
              <a:rPr lang="ar-AE" sz="1400" dirty="0">
                <a:solidFill>
                  <a:prstClr val="black"/>
                </a:solidFill>
              </a:rPr>
              <a:t>.</a:t>
            </a:r>
          </a:p>
          <a:p>
            <a:pPr algn="ctr" rtl="1"/>
            <a:r>
              <a:rPr lang="ar-AE" sz="100" dirty="0">
                <a:solidFill>
                  <a:prstClr val="black"/>
                </a:solidFill>
              </a:rPr>
              <a:t>.</a:t>
            </a:r>
          </a:p>
          <a:p>
            <a:pPr algn="ctr" rtl="1"/>
            <a:endParaRPr lang="ar-AE" sz="1400" dirty="0">
              <a:solidFill>
                <a:prstClr val="black"/>
              </a:solidFill>
            </a:endParaRPr>
          </a:p>
          <a:p>
            <a:pPr algn="ctr" rtl="1"/>
            <a:r>
              <a:rPr lang="ar-AE" sz="1400" dirty="0">
                <a:solidFill>
                  <a:prstClr val="black"/>
                </a:solidFill>
              </a:rPr>
              <a:t>...............................</a:t>
            </a:r>
          </a:p>
          <a:p>
            <a:pPr algn="ctr" rtl="1"/>
            <a:endParaRPr lang="ar-AE" sz="1400" dirty="0">
              <a:solidFill>
                <a:prstClr val="black"/>
              </a:solidFill>
            </a:endParaRPr>
          </a:p>
          <a:p>
            <a:pPr algn="ctr" rtl="1"/>
            <a:r>
              <a:rPr lang="ar-AE" sz="1400" dirty="0">
                <a:solidFill>
                  <a:prstClr val="black"/>
                </a:solidFill>
              </a:rPr>
              <a:t>.</a:t>
            </a:r>
            <a:r>
              <a:rPr lang="ar-AE" sz="2800" b="1" dirty="0"/>
              <a:t>وكلما كثرت </a:t>
            </a:r>
            <a:r>
              <a:rPr lang="ar-AE" sz="1200" dirty="0"/>
              <a:t>.................................</a:t>
            </a:r>
          </a:p>
          <a:p>
            <a:pPr algn="ctr" rtl="1"/>
            <a:r>
              <a:rPr lang="ar-AE" sz="1200" dirty="0"/>
              <a:t>.</a:t>
            </a:r>
            <a:endParaRPr lang="ar-AE" sz="2800" dirty="0"/>
          </a:p>
          <a:p>
            <a:pPr algn="ctr" rtl="1"/>
            <a:r>
              <a:rPr lang="ar-AE" sz="2800" b="1" dirty="0"/>
              <a:t>كثر الإبداع وزادت </a:t>
            </a:r>
            <a:r>
              <a:rPr lang="ar-AE" sz="1200" dirty="0">
                <a:solidFill>
                  <a:prstClr val="black"/>
                </a:solidFill>
              </a:rPr>
              <a:t>.................................</a:t>
            </a:r>
          </a:p>
          <a:p>
            <a:pPr algn="ctr" rtl="1"/>
            <a:r>
              <a:rPr lang="ar-AE" sz="600" dirty="0">
                <a:solidFill>
                  <a:prstClr val="black"/>
                </a:solidFill>
              </a:rPr>
              <a:t>.</a:t>
            </a:r>
            <a:r>
              <a:rPr lang="ar-AE" sz="1100" b="1" dirty="0"/>
              <a:t> </a:t>
            </a:r>
          </a:p>
          <a:p>
            <a:pPr algn="ctr" rtl="1"/>
            <a:r>
              <a:rPr lang="ar-AE" sz="1200" dirty="0">
                <a:solidFill>
                  <a:prstClr val="black"/>
                </a:solidFill>
              </a:rPr>
              <a:t>..................................</a:t>
            </a:r>
            <a:r>
              <a:rPr lang="ar-AE" sz="2800" b="1" dirty="0"/>
              <a:t> المجتمع وبالتالي  الدولة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FB57B6-9571-4BC6-ACE3-0BF73BA21B7B}"/>
              </a:ext>
            </a:extLst>
          </p:cNvPr>
          <p:cNvSpPr/>
          <p:nvPr/>
        </p:nvSpPr>
        <p:spPr>
          <a:xfrm>
            <a:off x="1629425" y="4184988"/>
            <a:ext cx="1842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2400" b="1" dirty="0"/>
              <a:t>الرّقي الحضاري </a:t>
            </a:r>
            <a:endParaRPr lang="ar-AE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944F24-FB19-4646-A3B1-F6BF0BB3EB6F}"/>
              </a:ext>
            </a:extLst>
          </p:cNvPr>
          <p:cNvSpPr/>
          <p:nvPr/>
        </p:nvSpPr>
        <p:spPr>
          <a:xfrm>
            <a:off x="1324866" y="4821648"/>
            <a:ext cx="628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2400" b="1" dirty="0"/>
              <a:t>فكره</a:t>
            </a:r>
            <a:endParaRPr lang="ar-AE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BAF2B0-167D-49F4-AFC2-17651F894E21}"/>
              </a:ext>
            </a:extLst>
          </p:cNvPr>
          <p:cNvSpPr/>
          <p:nvPr/>
        </p:nvSpPr>
        <p:spPr>
          <a:xfrm>
            <a:off x="4203058" y="4210624"/>
            <a:ext cx="1285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2400" b="1" dirty="0"/>
              <a:t>الاختراعات</a:t>
            </a:r>
            <a:endParaRPr lang="ar-AE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0BDEF0-AFED-4E96-8F42-B80B71713D8A}"/>
              </a:ext>
            </a:extLst>
          </p:cNvPr>
          <p:cNvSpPr/>
          <p:nvPr/>
        </p:nvSpPr>
        <p:spPr>
          <a:xfrm>
            <a:off x="3224641" y="4794454"/>
            <a:ext cx="797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2400" b="1" dirty="0"/>
              <a:t>فتطور</a:t>
            </a:r>
            <a:endParaRPr lang="ar-AE" sz="240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1D5EC66-A5E7-4229-9F3C-B01EC8AE37FC}"/>
              </a:ext>
            </a:extLst>
          </p:cNvPr>
          <p:cNvSpPr/>
          <p:nvPr/>
        </p:nvSpPr>
        <p:spPr>
          <a:xfrm>
            <a:off x="5292732" y="4918292"/>
            <a:ext cx="8114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2400" b="1" dirty="0"/>
              <a:t>الأفكار</a:t>
            </a:r>
            <a:endParaRPr lang="ar-AE" sz="2400" dirty="0"/>
          </a:p>
        </p:txBody>
      </p:sp>
    </p:spTree>
    <p:extLst>
      <p:ext uri="{BB962C8B-B14F-4D97-AF65-F5344CB8AC3E}">
        <p14:creationId xmlns:p14="http://schemas.microsoft.com/office/powerpoint/2010/main" val="58377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6131</TotalTime>
  <Words>126</Words>
  <Application>Microsoft Office PowerPoint</Application>
  <PresentationFormat>A4 Paper (210x297 mm)</PresentationFormat>
  <Paragraphs>32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5</cp:revision>
  <dcterms:created xsi:type="dcterms:W3CDTF">2021-02-16T17:54:58Z</dcterms:created>
  <dcterms:modified xsi:type="dcterms:W3CDTF">2021-02-24T11:15:49Z</dcterms:modified>
</cp:coreProperties>
</file>